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1" r:id="rId5"/>
  </p:sldMasterIdLst>
  <p:notesMasterIdLst>
    <p:notesMasterId r:id="rId29"/>
  </p:notesMasterIdLst>
  <p:handoutMasterIdLst>
    <p:handoutMasterId r:id="rId30"/>
  </p:handoutMasterIdLst>
  <p:sldIdLst>
    <p:sldId id="317" r:id="rId6"/>
    <p:sldId id="329" r:id="rId7"/>
    <p:sldId id="326" r:id="rId8"/>
    <p:sldId id="372" r:id="rId9"/>
    <p:sldId id="330" r:id="rId10"/>
    <p:sldId id="332" r:id="rId11"/>
    <p:sldId id="379" r:id="rId12"/>
    <p:sldId id="334" r:id="rId13"/>
    <p:sldId id="336" r:id="rId14"/>
    <p:sldId id="333" r:id="rId15"/>
    <p:sldId id="376" r:id="rId16"/>
    <p:sldId id="337" r:id="rId17"/>
    <p:sldId id="377" r:id="rId18"/>
    <p:sldId id="338" r:id="rId19"/>
    <p:sldId id="339" r:id="rId20"/>
    <p:sldId id="343" r:id="rId21"/>
    <p:sldId id="346" r:id="rId22"/>
    <p:sldId id="347" r:id="rId23"/>
    <p:sldId id="349" r:id="rId24"/>
    <p:sldId id="348" r:id="rId25"/>
    <p:sldId id="351" r:id="rId26"/>
    <p:sldId id="381" r:id="rId27"/>
    <p:sldId id="38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16"/>
    <a:srgbClr val="FFCC66"/>
    <a:srgbClr val="114724"/>
    <a:srgbClr val="519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94" autoAdjust="0"/>
    <p:restoredTop sz="83669" autoAdjust="0"/>
  </p:normalViewPr>
  <p:slideViewPr>
    <p:cSldViewPr snapToGrid="0">
      <p:cViewPr>
        <p:scale>
          <a:sx n="50" d="100"/>
          <a:sy n="50" d="100"/>
        </p:scale>
        <p:origin x="-1526" y="-581"/>
      </p:cViewPr>
      <p:guideLst>
        <p:guide orient="horz" pos="4319"/>
        <p:guide pos="31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63A32-0A97-40AF-B671-560B4A4F6778}" type="datetimeFigureOut">
              <a:rPr lang="en-US" smtClean="0"/>
              <a:t>5/23/2017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31007-32D2-4417-9216-37BD7C7517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533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51E9C-F277-4994-B950-3349ABFF3B29}" type="datetimeFigureOut">
              <a:rPr lang="en-US" smtClean="0"/>
              <a:t>5/23/2017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EF597-690C-46B3-8306-96ED929821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9262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381000" y="2803525"/>
            <a:ext cx="2117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ahoma" charset="0"/>
            </a:endParaRPr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997076"/>
            <a:ext cx="103632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8CF3E-FDF2-4857-A83D-787AD274727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022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82D16-9DDE-4275-AA46-6E2AD40BB4D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470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92100"/>
            <a:ext cx="27432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92100"/>
            <a:ext cx="80264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428AA-D1D0-4338-9B54-CD93D11D062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599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92100"/>
            <a:ext cx="109728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72B2F-48E9-41A8-851D-8012B4E3817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519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905000"/>
            <a:ext cx="109728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0751A-1D2C-4450-B553-0569CCEF22C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827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F317B-6629-45B7-BA21-D9736489550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874340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EEF14-179B-4469-ABBE-901F6557959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771033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19E71-3A95-40C8-8069-EF7A082408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346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7D506-8809-4EC7-8E52-707978D9DCF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025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9EE50-B5FE-4CCB-8B2C-ABDCA9518A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337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29D51-C514-4FE4-8679-62C3FD6FD2C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208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8B5F3-82DE-4D10-BE76-33223B3AAAB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51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56A51-6FED-4A40-8F1B-EDB8D17C207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15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D79B6-4B36-49B6-95E9-AE1C497178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C9DEE-1FD0-43FB-B6B5-DFF973C1AFD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88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92100"/>
            <a:ext cx="10972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05000"/>
            <a:ext cx="1097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2F6645-6D23-48E5-B4F8-3FB8AE833C16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31029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2"/>
            <a:ext cx="10363200" cy="1470025"/>
          </a:xfrm>
        </p:spPr>
        <p:txBody>
          <a:bodyPr/>
          <a:lstStyle/>
          <a:p>
            <a:pPr eaLnBrk="1" hangingPunct="1"/>
            <a:endParaRPr lang="en-US" altLang="en-US" sz="3600" b="1" dirty="0" smtClean="0"/>
          </a:p>
        </p:txBody>
      </p:sp>
      <p:pic>
        <p:nvPicPr>
          <p:cNvPr id="5" name="Picture 2" descr="Chrom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308755"/>
            <a:ext cx="12192000" cy="896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1785599" cy="1752600"/>
          </a:xfrm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The Korean War: </a:t>
            </a:r>
            <a:br>
              <a:rPr lang="en-US" altLang="en-US" sz="44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</a:br>
            <a:r>
              <a:rPr lang="en-US" altLang="en-US" sz="44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From the Inchon Landing to the </a:t>
            </a:r>
            <a:r>
              <a:rPr lang="en-US" altLang="en-US" sz="4400" b="1" dirty="0" err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Chosin</a:t>
            </a:r>
            <a:r>
              <a:rPr lang="en-US" altLang="en-US" sz="44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Reservoir</a:t>
            </a:r>
          </a:p>
          <a:p>
            <a:pPr eaLnBrk="1" hangingPunct="1"/>
            <a:endParaRPr lang="en-US" altLang="en-US" sz="4000" dirty="0" smtClean="0">
              <a:solidFill>
                <a:srgbClr val="FFFF00"/>
              </a:solidFill>
            </a:endParaRPr>
          </a:p>
          <a:p>
            <a:pPr eaLnBrk="1" hangingPunct="1"/>
            <a:endParaRPr lang="en-US" altLang="en-US" sz="4000" dirty="0" smtClean="0">
              <a:solidFill>
                <a:srgbClr val="FFFF00"/>
              </a:solidFill>
            </a:endParaRPr>
          </a:p>
          <a:p>
            <a:pPr eaLnBrk="1" hangingPunct="1"/>
            <a:endParaRPr lang="en-US" altLang="en-US" sz="2400" dirty="0" smtClean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7960" y="3577167"/>
            <a:ext cx="6812280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Keystone Battle Series</a:t>
            </a:r>
          </a:p>
          <a:p>
            <a:pPr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Marine Corps History Division</a:t>
            </a:r>
          </a:p>
          <a:p>
            <a:pPr algn="ctr"/>
            <a:endParaRPr lang="en-U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982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292100"/>
            <a:ext cx="11760200" cy="13843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rgbClr val="FFC000"/>
                </a:solidFill>
              </a:rPr>
              <a:t>The </a:t>
            </a:r>
            <a:r>
              <a:rPr lang="en-US" altLang="en-US" sz="3600" b="1" dirty="0" err="1" smtClean="0">
                <a:solidFill>
                  <a:srgbClr val="FFC000"/>
                </a:solidFill>
              </a:rPr>
              <a:t>Interservice</a:t>
            </a:r>
            <a:r>
              <a:rPr lang="en-US" altLang="en-US" sz="3600" b="1" dirty="0" smtClean="0">
                <a:solidFill>
                  <a:srgbClr val="FFC000"/>
                </a:solidFill>
              </a:rPr>
              <a:t> Politics of Amphibious Assaults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dirty="0" smtClean="0"/>
              <a:t>“An  amphibious landing is not a particularly difficult thing   . . .  You put your men in boats, and as long as you get well-trained crews to take the boats in, it is the simplest deployment in the world – the men can go nowhere else except the beach.”</a:t>
            </a:r>
          </a:p>
          <a:p>
            <a:pPr eaLnBrk="1" hangingPunct="1">
              <a:buFontTx/>
              <a:buNone/>
            </a:pPr>
            <a:r>
              <a:rPr lang="en-US" altLang="en-US" sz="2400" dirty="0" smtClean="0"/>
              <a:t>	 		</a:t>
            </a:r>
            <a:r>
              <a:rPr lang="en-US" altLang="en-US" sz="2400" b="1" dirty="0" smtClean="0">
                <a:solidFill>
                  <a:schemeClr val="folHlink"/>
                </a:solidFill>
              </a:rPr>
              <a:t>– General Dwight D. Eisenhower, 1950</a:t>
            </a:r>
          </a:p>
          <a:p>
            <a:pPr eaLnBrk="1" hangingPunct="1">
              <a:buFontTx/>
              <a:buNone/>
            </a:pPr>
            <a:endParaRPr lang="en-US" altLang="en-US" sz="2400" b="1" dirty="0" smtClean="0">
              <a:solidFill>
                <a:schemeClr val="folHlink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 smtClean="0"/>
              <a:t>“ I am wondering whether we shall ever have another large-scale amphibious operation.” </a:t>
            </a:r>
          </a:p>
          <a:p>
            <a:pPr eaLnBrk="1" hangingPunct="1">
              <a:buFontTx/>
              <a:buNone/>
            </a:pPr>
            <a:r>
              <a:rPr lang="en-US" altLang="en-US" sz="2400" dirty="0" smtClean="0"/>
              <a:t>		</a:t>
            </a:r>
            <a:r>
              <a:rPr lang="en-US" altLang="en-US" sz="2400" b="1" dirty="0" smtClean="0">
                <a:solidFill>
                  <a:schemeClr val="folHlink"/>
                </a:solidFill>
              </a:rPr>
              <a:t>	--  General Omar Bradley, 1949</a:t>
            </a:r>
          </a:p>
        </p:txBody>
      </p:sp>
    </p:spTree>
    <p:extLst>
      <p:ext uri="{BB962C8B-B14F-4D97-AF65-F5344CB8AC3E}">
        <p14:creationId xmlns:p14="http://schemas.microsoft.com/office/powerpoint/2010/main" val="297325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92100"/>
            <a:ext cx="3378200" cy="1384300"/>
          </a:xfrm>
        </p:spPr>
        <p:txBody>
          <a:bodyPr/>
          <a:lstStyle/>
          <a:p>
            <a:r>
              <a:rPr lang="en-US" sz="4000" b="1" u="sng" dirty="0" smtClean="0"/>
              <a:t>The Landing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3479800" cy="4114800"/>
          </a:xfrm>
        </p:spPr>
        <p:txBody>
          <a:bodyPr/>
          <a:lstStyle/>
          <a:p>
            <a:r>
              <a:rPr lang="en-US" dirty="0" smtClean="0"/>
              <a:t>Seize </a:t>
            </a:r>
            <a:r>
              <a:rPr lang="en-US" dirty="0" err="1" smtClean="0"/>
              <a:t>Wolmi</a:t>
            </a:r>
            <a:r>
              <a:rPr lang="en-US" dirty="0" smtClean="0"/>
              <a:t> Do “Radio Hill”</a:t>
            </a:r>
          </a:p>
          <a:p>
            <a:r>
              <a:rPr lang="en-US" dirty="0" smtClean="0"/>
              <a:t>Secure red beach </a:t>
            </a:r>
          </a:p>
          <a:p>
            <a:r>
              <a:rPr lang="en-US" dirty="0" smtClean="0"/>
              <a:t>Secure blue beach</a:t>
            </a:r>
          </a:p>
          <a:p>
            <a:r>
              <a:rPr lang="en-US" dirty="0" smtClean="0"/>
              <a:t>Consolidate, and continue into Seoul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0"/>
            <a:ext cx="8661400" cy="906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22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hrom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593850"/>
            <a:ext cx="436006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1800" y="5108953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Marines from the 5th Marines approach the seawall (Blue Beach) and surmount it.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82600" y="254000"/>
            <a:ext cx="1005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FFCC66"/>
                </a:solidFill>
              </a:rPr>
              <a:t>The Inchon Landing </a:t>
            </a:r>
            <a:r>
              <a:rPr lang="en-US" sz="3200" b="1" dirty="0" smtClean="0">
                <a:solidFill>
                  <a:srgbClr val="FFCC66"/>
                </a:solidFill>
              </a:rPr>
              <a:t/>
            </a:r>
            <a:br>
              <a:rPr lang="en-US" sz="3200" b="1" dirty="0" smtClean="0">
                <a:solidFill>
                  <a:srgbClr val="FFCC66"/>
                </a:solidFill>
              </a:rPr>
            </a:br>
            <a:r>
              <a:rPr lang="en-US" sz="3200" b="1" dirty="0" smtClean="0">
                <a:solidFill>
                  <a:srgbClr val="FFCC66"/>
                </a:solidFill>
              </a:rPr>
              <a:t>(Operation CHROMITE)  15 SEPT 1950</a:t>
            </a:r>
            <a:endParaRPr lang="en-US" sz="3200" b="1" dirty="0">
              <a:solidFill>
                <a:srgbClr val="FFCC66"/>
              </a:solidFill>
            </a:endParaRPr>
          </a:p>
        </p:txBody>
      </p:sp>
      <p:pic>
        <p:nvPicPr>
          <p:cNvPr id="4" name="Picture 3" descr="Screen Shot 2017-04-26 at 1.59.42 P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52"/>
          <a:stretch/>
        </p:blipFill>
        <p:spPr>
          <a:xfrm>
            <a:off x="7215735" y="1497012"/>
            <a:ext cx="4265116" cy="36591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12000" y="5415340"/>
            <a:ext cx="482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North Korean </a:t>
            </a:r>
            <a:r>
              <a:rPr lang="en-US" sz="2400" dirty="0"/>
              <a:t>f</a:t>
            </a:r>
            <a:r>
              <a:rPr lang="en-US" sz="2400" dirty="0" smtClean="0"/>
              <a:t>ield gun on </a:t>
            </a:r>
            <a:r>
              <a:rPr lang="en-US" sz="2400" dirty="0" err="1" smtClean="0"/>
              <a:t>Wolmi</a:t>
            </a:r>
            <a:r>
              <a:rPr lang="en-US" sz="2400" dirty="0" smtClean="0"/>
              <a:t> Do Island (Green Beach)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388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3200"/>
            <a:ext cx="5435600" cy="685800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>
                <a:solidFill>
                  <a:srgbClr val="FFC000"/>
                </a:solidFill>
              </a:rPr>
              <a:t>Heroes of Inchon</a:t>
            </a:r>
          </a:p>
        </p:txBody>
      </p:sp>
      <p:pic>
        <p:nvPicPr>
          <p:cNvPr id="2" name="Picture 1" descr="Screen Shot 2017-04-26 at 1.37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002" y="-1587"/>
            <a:ext cx="667899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224103"/>
            <a:ext cx="5410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1stLt </a:t>
            </a:r>
            <a:r>
              <a:rPr lang="en-US" sz="2400" dirty="0" err="1" smtClean="0"/>
              <a:t>Baldomero</a:t>
            </a:r>
            <a:r>
              <a:rPr lang="en-US" sz="2400" dirty="0" smtClean="0"/>
              <a:t> Lopez (on ladder)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Platoon Commander, Co A, 1st Battalion, 5th Marines</a:t>
            </a:r>
            <a:br>
              <a:rPr lang="en-US" sz="2400" dirty="0" smtClean="0"/>
            </a:br>
            <a:r>
              <a:rPr lang="en-US" sz="2400" dirty="0" smtClean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Led his platoon over the seawall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Hit by machine gun fire just as he was preparing to throw a grenade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Pulled the grenade into his body to save his men.  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Posthumously awarded the MOH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624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10363200" cy="685800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>
                <a:solidFill>
                  <a:srgbClr val="FFC000"/>
                </a:solidFill>
              </a:rPr>
              <a:t>The Mud Flats at Inchon</a:t>
            </a:r>
          </a:p>
        </p:txBody>
      </p:sp>
      <p:pic>
        <p:nvPicPr>
          <p:cNvPr id="27651" name="Picture 3" descr="inch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320800"/>
            <a:ext cx="5737225" cy="353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Shot 2017-04-26 at 1.54.08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468" y="1295400"/>
            <a:ext cx="5439160" cy="36575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5334000"/>
            <a:ext cx="4521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Low tide:  </a:t>
            </a:r>
            <a:br>
              <a:rPr lang="en-US" sz="2400" b="1" dirty="0" smtClean="0"/>
            </a:br>
            <a:r>
              <a:rPr lang="en-US" sz="2400" b="1" dirty="0" smtClean="0"/>
              <a:t>LSTs stuck in the mud</a:t>
            </a:r>
          </a:p>
          <a:p>
            <a:pPr algn="ctr"/>
            <a:r>
              <a:rPr lang="en-US" sz="2400" b="1" dirty="0" smtClean="0"/>
              <a:t>16 SEPT 1950 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654800" y="5334000"/>
            <a:ext cx="4521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Off-loading </a:t>
            </a:r>
            <a:br>
              <a:rPr lang="en-US" sz="2400" b="1" dirty="0" smtClean="0"/>
            </a:br>
            <a:r>
              <a:rPr lang="en-US" sz="2400" b="1" dirty="0" smtClean="0"/>
              <a:t>The beachhead is secure!</a:t>
            </a:r>
          </a:p>
          <a:p>
            <a:pPr algn="ctr"/>
            <a:r>
              <a:rPr lang="en-US" sz="2400" b="1" dirty="0" smtClean="0"/>
              <a:t>16 SEPT 1950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1781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963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7"/>
          <a:stretch>
            <a:fillRect/>
          </a:stretch>
        </p:blipFill>
        <p:spPr bwMode="auto">
          <a:xfrm>
            <a:off x="0" y="1484316"/>
            <a:ext cx="121920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11684000" cy="1143000"/>
          </a:xfrm>
        </p:spPr>
        <p:txBody>
          <a:bodyPr/>
          <a:lstStyle/>
          <a:p>
            <a:pPr algn="ctr" eaLnBrk="1" hangingPunct="1"/>
            <a:r>
              <a:rPr lang="en-US" altLang="en-US" sz="4000" b="1" dirty="0" smtClean="0">
                <a:solidFill>
                  <a:srgbClr val="FFC000"/>
                </a:solidFill>
              </a:rPr>
              <a:t>The Fight for Seoul</a:t>
            </a:r>
            <a:br>
              <a:rPr lang="en-US" altLang="en-US" sz="4000" b="1" dirty="0" smtClean="0">
                <a:solidFill>
                  <a:srgbClr val="FFC000"/>
                </a:solidFill>
              </a:rPr>
            </a:br>
            <a:r>
              <a:rPr lang="en-US" altLang="en-US" sz="3200" b="1" dirty="0" smtClean="0">
                <a:solidFill>
                  <a:srgbClr val="FFC000"/>
                </a:solidFill>
              </a:rPr>
              <a:t>September 1950</a:t>
            </a:r>
          </a:p>
        </p:txBody>
      </p:sp>
    </p:spTree>
    <p:extLst>
      <p:ext uri="{BB962C8B-B14F-4D97-AF65-F5344CB8AC3E}">
        <p14:creationId xmlns:p14="http://schemas.microsoft.com/office/powerpoint/2010/main" val="293030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-152400"/>
            <a:ext cx="119888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CC66"/>
                </a:solidFill>
              </a:rPr>
              <a:t>After Seoul: A New Strategic Objective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41400"/>
            <a:ext cx="40894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The Inchon Landing reversed the initiative.  Now the US and South Korea went on the attack.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By 15 October the North Koreans had been pushed back across the 38</a:t>
            </a:r>
            <a:r>
              <a:rPr lang="en-US" altLang="en-US" sz="2000" baseline="30000" dirty="0" smtClean="0"/>
              <a:t>th</a:t>
            </a:r>
            <a:r>
              <a:rPr lang="en-US" altLang="en-US" sz="2000" dirty="0" smtClean="0"/>
              <a:t> Parallel.</a:t>
            </a: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MacArthur and the JCS had convinced Truman that the North Korean Army had to be destroyed to prevent a renewal of aggression.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Truman changed his objective from defending South Korea to unifying the peninsula.  </a:t>
            </a: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The Americans crossed into North Korea, determined to overthrow the communist regime in North Korea</a:t>
            </a:r>
          </a:p>
        </p:txBody>
      </p:sp>
      <p:pic>
        <p:nvPicPr>
          <p:cNvPr id="32772" name="Picture 4" descr="Rapid%20Northward%20Advance,%207%20Oct-26%20Oct%20195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59744" y="1143000"/>
            <a:ext cx="8132255" cy="5013960"/>
          </a:xfrm>
          <a:noFill/>
        </p:spPr>
      </p:pic>
    </p:spTree>
    <p:extLst>
      <p:ext uri="{BB962C8B-B14F-4D97-AF65-F5344CB8AC3E}">
        <p14:creationId xmlns:p14="http://schemas.microsoft.com/office/powerpoint/2010/main" val="327942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832600" cy="1143000"/>
          </a:xfrm>
        </p:spPr>
        <p:txBody>
          <a:bodyPr/>
          <a:lstStyle/>
          <a:p>
            <a:pPr algn="ctr" eaLnBrk="1" hangingPunct="1"/>
            <a:r>
              <a:rPr lang="en-US" altLang="en-US" sz="4000" b="1" dirty="0" smtClean="0">
                <a:solidFill>
                  <a:srgbClr val="FFC000"/>
                </a:solidFill>
              </a:rPr>
              <a:t>The Chinese</a:t>
            </a:r>
            <a:r>
              <a:rPr lang="en-US" altLang="en-US" sz="4000" b="1" dirty="0">
                <a:solidFill>
                  <a:srgbClr val="FFC000"/>
                </a:solidFill>
              </a:rPr>
              <a:t> </a:t>
            </a:r>
            <a:r>
              <a:rPr lang="en-US" altLang="en-US" sz="4000" b="1" dirty="0" smtClean="0">
                <a:solidFill>
                  <a:srgbClr val="FFC000"/>
                </a:solidFill>
              </a:rPr>
              <a:t>Decide to Intervene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68072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The Chinese felt threatened by ‘imperialist’ forces so close to their border.</a:t>
            </a:r>
            <a:br>
              <a:rPr lang="en-US" altLang="en-US" sz="2400" dirty="0" smtClean="0"/>
            </a:b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Chinese leader Mao Zedong was newly in power and had just won the Chinese Civil War a year earlier. </a:t>
            </a:r>
            <a:br>
              <a:rPr lang="en-US" altLang="en-US" sz="2400" dirty="0" smtClean="0"/>
            </a:b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The U.S.’s new goal was to unify Korea, which would deprive China of a security buffer.</a:t>
            </a:r>
            <a:br>
              <a:rPr lang="en-US" altLang="en-US" sz="2400" dirty="0" smtClean="0"/>
            </a:b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On 19 October 1950, the Chinese began crossing the Yalu, massing to attack  the arriving 1st Marine Division and the soldiers of the 8th Army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60" y="-84125"/>
            <a:ext cx="4754880" cy="69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6967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10972800" cy="1143000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>
                <a:solidFill>
                  <a:srgbClr val="FFC000"/>
                </a:solidFill>
              </a:rPr>
              <a:t>The Chinese Trap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05843"/>
            <a:ext cx="4008120" cy="4525963"/>
          </a:xfrm>
        </p:spPr>
        <p:txBody>
          <a:bodyPr/>
          <a:lstStyle/>
          <a:p>
            <a:pPr eaLnBrk="1" hangingPunct="1"/>
            <a:r>
              <a:rPr lang="en-US" altLang="en-US" sz="2200" dirty="0" smtClean="0"/>
              <a:t>MacArthur was overconfident and vowed the troops would be home by Christmas. </a:t>
            </a:r>
            <a:br>
              <a:rPr lang="en-US" altLang="en-US" sz="2200" dirty="0" smtClean="0"/>
            </a:br>
            <a:endParaRPr lang="en-US" altLang="en-US" sz="2200" dirty="0" smtClean="0"/>
          </a:p>
          <a:p>
            <a:pPr eaLnBrk="1" hangingPunct="1"/>
            <a:r>
              <a:rPr lang="en-US" altLang="en-US" sz="2200" dirty="0" smtClean="0"/>
              <a:t>He knew the Chinese were entering the war, but thought it was just a few thousand troops.  He was wrong. </a:t>
            </a:r>
            <a:br>
              <a:rPr lang="en-US" altLang="en-US" sz="2200" dirty="0" smtClean="0"/>
            </a:br>
            <a:endParaRPr lang="en-US" altLang="en-US" sz="2200" dirty="0" smtClean="0"/>
          </a:p>
          <a:p>
            <a:pPr eaLnBrk="1" hangingPunct="1"/>
            <a:r>
              <a:rPr lang="en-US" altLang="en-US" sz="2200" dirty="0" smtClean="0"/>
              <a:t>The 1st Marine Division advanced to the </a:t>
            </a:r>
            <a:r>
              <a:rPr lang="en-US" altLang="en-US" sz="2200" dirty="0" err="1" smtClean="0"/>
              <a:t>Chosin</a:t>
            </a:r>
            <a:r>
              <a:rPr lang="en-US" altLang="en-US" sz="2200" dirty="0" smtClean="0"/>
              <a:t> Reservoir unaware that 6 Chinese Divisions were already positioned in the hills. </a:t>
            </a:r>
          </a:p>
          <a:p>
            <a:pPr eaLnBrk="1" hangingPunct="1"/>
            <a:endParaRPr lang="en-US" altLang="en-US" sz="2200" dirty="0" smtClean="0"/>
          </a:p>
        </p:txBody>
      </p:sp>
      <p:pic>
        <p:nvPicPr>
          <p:cNvPr id="36869" name="Picture 5" descr="CCF%20Offensive%2026%20Nov-15%20Dec%20195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"/>
          <a:stretch>
            <a:fillRect/>
          </a:stretch>
        </p:blipFill>
        <p:spPr>
          <a:xfrm>
            <a:off x="4033050" y="1097280"/>
            <a:ext cx="8158950" cy="5227320"/>
          </a:xfrm>
          <a:noFill/>
        </p:spPr>
      </p:pic>
    </p:spTree>
    <p:extLst>
      <p:ext uri="{BB962C8B-B14F-4D97-AF65-F5344CB8AC3E}">
        <p14:creationId xmlns:p14="http://schemas.microsoft.com/office/powerpoint/2010/main" val="246424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66700"/>
            <a:ext cx="11887200" cy="1384300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>
                <a:solidFill>
                  <a:srgbClr val="FFC000"/>
                </a:solidFill>
              </a:rPr>
              <a:t>The “Chosin Few” of the Chosin Reservoir</a:t>
            </a:r>
            <a:br>
              <a:rPr lang="en-US" altLang="en-US" b="1" dirty="0" smtClean="0">
                <a:solidFill>
                  <a:srgbClr val="FFC000"/>
                </a:solidFill>
              </a:rPr>
            </a:br>
            <a:r>
              <a:rPr lang="en-US" altLang="en-US" b="1" dirty="0" smtClean="0">
                <a:solidFill>
                  <a:srgbClr val="FFC000"/>
                </a:solidFill>
              </a:rPr>
              <a:t>(</a:t>
            </a:r>
            <a:r>
              <a:rPr lang="en-US" altLang="en-US" b="1" dirty="0" err="1" smtClean="0">
                <a:solidFill>
                  <a:srgbClr val="FFC000"/>
                </a:solidFill>
              </a:rPr>
              <a:t>Changjin</a:t>
            </a:r>
            <a:r>
              <a:rPr lang="en-US" altLang="en-US" b="1" dirty="0" smtClean="0">
                <a:solidFill>
                  <a:srgbClr val="FFC000"/>
                </a:solidFill>
              </a:rPr>
              <a:t>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78000"/>
            <a:ext cx="11226800" cy="459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u="sng" dirty="0" smtClean="0"/>
              <a:t>Temperature</a:t>
            </a:r>
            <a:r>
              <a:rPr lang="en-US" altLang="en-US" dirty="0" smtClean="0"/>
              <a:t>: Between 10 and 30 degrees below freezing. Boots, food, water, equipment, medicine and skin all froze in minutes in this severe weather. </a:t>
            </a:r>
            <a:br>
              <a:rPr lang="en-US" altLang="en-US" dirty="0" smtClean="0"/>
            </a:b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u="sng" dirty="0" smtClean="0"/>
              <a:t>Forces</a:t>
            </a:r>
            <a:r>
              <a:rPr lang="en-US" altLang="en-US" dirty="0" smtClean="0"/>
              <a:t>: 6 Chinese Divisions</a:t>
            </a:r>
            <a:r>
              <a:rPr lang="en-US" altLang="en-US" dirty="0"/>
              <a:t> </a:t>
            </a:r>
            <a:r>
              <a:rPr lang="en-US" altLang="en-US" dirty="0" smtClean="0"/>
              <a:t>against the 1st Marine Division</a:t>
            </a:r>
            <a:br>
              <a:rPr lang="en-US" altLang="en-US" dirty="0" smtClean="0"/>
            </a:b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u="sng" dirty="0" smtClean="0"/>
              <a:t>Terrain</a:t>
            </a:r>
            <a:r>
              <a:rPr lang="en-US" altLang="en-US" dirty="0" smtClean="0"/>
              <a:t>: One road in and out with numerous narrow passes and bombed out bridges; the Marines held the road; the Chinese held the high ground.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431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609603"/>
            <a:ext cx="10972800" cy="566896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b="1" dirty="0" smtClean="0">
                <a:solidFill>
                  <a:srgbClr val="FFCC66"/>
                </a:solidFill>
              </a:rPr>
              <a:t>Agenda:  </a:t>
            </a:r>
            <a:br>
              <a:rPr lang="en-US" altLang="en-US" b="1" dirty="0" smtClean="0">
                <a:solidFill>
                  <a:srgbClr val="FFCC66"/>
                </a:solidFill>
              </a:rPr>
            </a:br>
            <a:endParaRPr lang="en-US" altLang="en-US" dirty="0"/>
          </a:p>
          <a:p>
            <a:pPr eaLnBrk="1" hangingPunct="1"/>
            <a:r>
              <a:rPr lang="en-US" altLang="en-US" dirty="0" smtClean="0"/>
              <a:t>Strategic Context:  Why was there a war in Korea?</a:t>
            </a:r>
          </a:p>
          <a:p>
            <a:pPr eaLnBrk="1" hangingPunct="1"/>
            <a:r>
              <a:rPr lang="en-US" altLang="en-US" dirty="0" smtClean="0"/>
              <a:t>Invasion </a:t>
            </a:r>
            <a:r>
              <a:rPr lang="en-US" altLang="en-US" dirty="0"/>
              <a:t>and </a:t>
            </a:r>
            <a:r>
              <a:rPr lang="en-US" altLang="en-US" dirty="0" smtClean="0"/>
              <a:t>the Defense of the Pusan Perimeter</a:t>
            </a:r>
          </a:p>
          <a:p>
            <a:pPr eaLnBrk="1" hangingPunct="1"/>
            <a:r>
              <a:rPr lang="en-US" altLang="en-US" dirty="0" smtClean="0"/>
              <a:t>Counter-attack: The Inchon Landing</a:t>
            </a:r>
            <a:endParaRPr lang="en-US" altLang="en-US" dirty="0"/>
          </a:p>
          <a:p>
            <a:pPr eaLnBrk="1" hangingPunct="1"/>
            <a:r>
              <a:rPr lang="en-US" altLang="en-US" dirty="0" smtClean="0"/>
              <a:t>The Fight for Seoul</a:t>
            </a:r>
          </a:p>
          <a:p>
            <a:pPr eaLnBrk="1" hangingPunct="1"/>
            <a:r>
              <a:rPr lang="en-US" altLang="en-US" dirty="0" smtClean="0"/>
              <a:t> On to North Korea</a:t>
            </a:r>
            <a:r>
              <a:rPr lang="en-US" altLang="en-US" dirty="0"/>
              <a:t> </a:t>
            </a:r>
            <a:r>
              <a:rPr lang="en-US" altLang="en-US" dirty="0" smtClean="0"/>
              <a:t>(and to the </a:t>
            </a:r>
            <a:r>
              <a:rPr lang="en-US" altLang="en-US" dirty="0" err="1" smtClean="0"/>
              <a:t>Chosin</a:t>
            </a:r>
            <a:r>
              <a:rPr lang="en-US" altLang="en-US" dirty="0" smtClean="0"/>
              <a:t> Reservoir)</a:t>
            </a:r>
            <a:endParaRPr lang="en-US" altLang="en-US" dirty="0"/>
          </a:p>
          <a:p>
            <a:pPr eaLnBrk="1" hangingPunct="1"/>
            <a:r>
              <a:rPr lang="en-US" altLang="en-US" dirty="0" smtClean="0"/>
              <a:t>Discussion </a:t>
            </a:r>
          </a:p>
        </p:txBody>
      </p:sp>
    </p:spTree>
    <p:extLst>
      <p:ext uri="{BB962C8B-B14F-4D97-AF65-F5344CB8AC3E}">
        <p14:creationId xmlns:p14="http://schemas.microsoft.com/office/powerpoint/2010/main" val="232576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304800"/>
            <a:ext cx="11988800" cy="762000"/>
          </a:xfrm>
        </p:spPr>
        <p:txBody>
          <a:bodyPr/>
          <a:lstStyle/>
          <a:p>
            <a:pPr algn="ctr" eaLnBrk="1" hangingPunct="1"/>
            <a:r>
              <a:rPr lang="en-US" altLang="en-US" sz="3600" b="1" dirty="0" smtClean="0">
                <a:solidFill>
                  <a:srgbClr val="FFC000"/>
                </a:solidFill>
              </a:rPr>
              <a:t>The 1st Marine Division’s Fighting Withdrawal Chosin Reservoir, North Korea, December 1950</a:t>
            </a:r>
          </a:p>
        </p:txBody>
      </p:sp>
      <p:pic>
        <p:nvPicPr>
          <p:cNvPr id="2050" name="Picture 2" descr="http://www.worldatlas.com/upload/7b/93/a0/battle-of-chosin-reservo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840" y="2408394"/>
            <a:ext cx="5589904" cy="419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460182"/>
            <a:ext cx="5693409" cy="427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87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978400" cy="1676400"/>
          </a:xfrm>
        </p:spPr>
        <p:txBody>
          <a:bodyPr/>
          <a:lstStyle/>
          <a:p>
            <a:pPr algn="ctr" eaLnBrk="1" hangingPunct="1"/>
            <a:r>
              <a:rPr lang="en-US" altLang="en-US" sz="4000" b="1" dirty="0" smtClean="0">
                <a:solidFill>
                  <a:srgbClr val="FFCC66"/>
                </a:solidFill>
              </a:rPr>
              <a:t>Guts and Determination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" y="1752600"/>
            <a:ext cx="4775200" cy="30480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 smtClean="0"/>
              <a:t>“You’re the 1st Marine Division, and don’t you forget it. We’re the greatest military outfit that ever walked on this earth. Not all the Communists in hell can stop you.”  - Chesty Puller, 1950</a:t>
            </a:r>
          </a:p>
        </p:txBody>
      </p:sp>
      <p:pic>
        <p:nvPicPr>
          <p:cNvPr id="40964" name="Picture 4" descr="blue10B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17526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 descr="2-27_Chesty_Pulle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317" y="0"/>
            <a:ext cx="71606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67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41300"/>
            <a:ext cx="10972800" cy="13843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CC66"/>
                </a:solidFill>
              </a:rPr>
              <a:t>Discussion</a:t>
            </a:r>
            <a:endParaRPr lang="en-US" b="1" dirty="0">
              <a:solidFill>
                <a:srgbClr val="FFCC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11277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Why did the Army think the US would never do another amphibious landing?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What were the risks of landing at Inchon?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What went right at Inchon? What went wrong?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Why were the Marines landing at Inchon in the first place? What was the tactical objective? What was the strategic objective?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What made the fight for Seoul so brutal?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How did the Marines find themselves outnumbered and surrounded at the </a:t>
            </a:r>
            <a:r>
              <a:rPr lang="en-US" dirty="0" err="1" smtClean="0"/>
              <a:t>Chosin</a:t>
            </a:r>
            <a:r>
              <a:rPr lang="en-US" dirty="0" smtClean="0"/>
              <a:t> Reservoir? What went wrong?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79088" y="5674175"/>
            <a:ext cx="387638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buSzPct val="25000"/>
            </a:pPr>
            <a:r>
              <a:rPr lang="en-US" sz="1500" b="1" dirty="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Prepared by:  </a:t>
            </a:r>
          </a:p>
          <a:p>
            <a:pPr lvl="0" algn="ctr">
              <a:buSzPct val="25000"/>
            </a:pPr>
            <a:r>
              <a:rPr lang="en-US" sz="1500" b="1" dirty="0" err="1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LtCol</a:t>
            </a:r>
            <a:r>
              <a:rPr lang="en-US" sz="1500" b="1" dirty="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Aaron O’Connell, USMCR, PhD</a:t>
            </a:r>
          </a:p>
          <a:p>
            <a:pPr lvl="0" algn="ctr">
              <a:buSzPct val="25000"/>
            </a:pPr>
            <a:r>
              <a:rPr lang="en-US" sz="1500" b="1" dirty="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Field History Branch</a:t>
            </a:r>
          </a:p>
          <a:p>
            <a:pPr lvl="0" algn="ctr">
              <a:buSzPct val="25000"/>
            </a:pPr>
            <a:r>
              <a:rPr lang="en-US" sz="1500" b="1" dirty="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Marine Corps History Division</a:t>
            </a:r>
          </a:p>
          <a:p>
            <a:pPr lvl="0" algn="ctr">
              <a:buSzPct val="25000"/>
            </a:pPr>
            <a:r>
              <a:rPr lang="en-US" sz="1500" b="1" dirty="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www.history.usmc.mil</a:t>
            </a:r>
            <a:endParaRPr lang="en-US" sz="1500" b="1" dirty="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2" name="Picture 1" descr="Screen Shot 2017-04-24 at 1.16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199" y="606752"/>
            <a:ext cx="5718285" cy="50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8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>
                <a:solidFill>
                  <a:srgbClr val="FFC000"/>
                </a:solidFill>
              </a:rPr>
              <a:t>Korea – The Division of a Nation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92417" y="1393943"/>
            <a:ext cx="4271649" cy="526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>
                <a:solidFill>
                  <a:srgbClr val="FFFFFF"/>
                </a:solidFill>
              </a:rPr>
              <a:t>Korea had been occupied </a:t>
            </a:r>
            <a:r>
              <a:rPr lang="en-US" altLang="en-US" sz="2400" dirty="0" smtClean="0">
                <a:solidFill>
                  <a:srgbClr val="FFFFFF"/>
                </a:solidFill>
              </a:rPr>
              <a:t>by Japan from 1910-1945</a:t>
            </a:r>
            <a:br>
              <a:rPr lang="en-US" altLang="en-US" sz="2400" dirty="0" smtClean="0">
                <a:solidFill>
                  <a:srgbClr val="FFFFFF"/>
                </a:solidFill>
              </a:rPr>
            </a:br>
            <a:endParaRPr lang="en-US" altLang="en-US" sz="2400" dirty="0" smtClean="0">
              <a:solidFill>
                <a:srgbClr val="FFFFFF"/>
              </a:solidFill>
            </a:endParaRP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 smtClean="0">
                <a:solidFill>
                  <a:srgbClr val="FFFFFF"/>
                </a:solidFill>
              </a:rPr>
              <a:t>After WWII, the Soviets and Americans agree to divide Korea at </a:t>
            </a:r>
            <a:r>
              <a:rPr lang="en-US" altLang="en-US" sz="2400" dirty="0">
                <a:solidFill>
                  <a:srgbClr val="FFFFFF"/>
                </a:solidFill>
              </a:rPr>
              <a:t>the 38</a:t>
            </a:r>
            <a:r>
              <a:rPr lang="en-US" altLang="en-US" sz="2400" baseline="30000" dirty="0">
                <a:solidFill>
                  <a:srgbClr val="FFFFFF"/>
                </a:solidFill>
              </a:rPr>
              <a:t>th</a:t>
            </a:r>
            <a:r>
              <a:rPr lang="en-US" altLang="en-US" sz="2400" dirty="0">
                <a:solidFill>
                  <a:srgbClr val="FFFFFF"/>
                </a:solidFill>
              </a:rPr>
              <a:t> </a:t>
            </a:r>
            <a:r>
              <a:rPr lang="en-US" altLang="en-US" sz="2400" dirty="0" smtClean="0">
                <a:solidFill>
                  <a:srgbClr val="FFFFFF"/>
                </a:solidFill>
              </a:rPr>
              <a:t>parallel.</a:t>
            </a:r>
            <a:br>
              <a:rPr lang="en-US" altLang="en-US" sz="2400" dirty="0" smtClean="0">
                <a:solidFill>
                  <a:srgbClr val="FFFFFF"/>
                </a:solidFill>
              </a:rPr>
            </a:br>
            <a:endParaRPr lang="en-US" altLang="en-US" sz="2400" dirty="0" smtClean="0">
              <a:solidFill>
                <a:srgbClr val="FFFFFF"/>
              </a:solidFill>
            </a:endParaRP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 smtClean="0">
                <a:solidFill>
                  <a:srgbClr val="FFFFFF"/>
                </a:solidFill>
              </a:rPr>
              <a:t> The Soviets occupied the North and the U.S. occupied the South. </a:t>
            </a:r>
            <a:br>
              <a:rPr lang="en-US" altLang="en-US" sz="2400" dirty="0" smtClean="0">
                <a:solidFill>
                  <a:srgbClr val="FFFFFF"/>
                </a:solidFill>
              </a:rPr>
            </a:br>
            <a:endParaRPr lang="en-US" altLang="en-US" sz="2400" dirty="0" smtClean="0">
              <a:solidFill>
                <a:srgbClr val="FFFFFF"/>
              </a:solidFill>
            </a:endParaRP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 smtClean="0">
                <a:solidFill>
                  <a:srgbClr val="FFFFFF"/>
                </a:solidFill>
              </a:rPr>
              <a:t>Koreans on both sides of the border wanted to re-unify the country </a:t>
            </a:r>
            <a:endParaRPr lang="en-US" altLang="en-US" sz="2400" dirty="0">
              <a:solidFill>
                <a:srgbClr val="FFFFFF"/>
              </a:solidFill>
            </a:endParaRPr>
          </a:p>
        </p:txBody>
      </p:sp>
      <p:pic>
        <p:nvPicPr>
          <p:cNvPr id="6" name="Picture 5" descr="Screen Shot 2017-04-26 at 10.10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525" y="1149061"/>
            <a:ext cx="7127874" cy="547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419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>
                <a:solidFill>
                  <a:srgbClr val="FFC000"/>
                </a:solidFill>
              </a:rPr>
              <a:t>The Roots of War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7424" y="6216624"/>
            <a:ext cx="4726901" cy="641376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en-US" altLang="en-US" sz="2000" b="1" dirty="0" smtClean="0">
                <a:solidFill>
                  <a:srgbClr val="FFCC66"/>
                </a:solidFill>
              </a:rPr>
              <a:t>South Korean President Rhee</a:t>
            </a:r>
            <a:endParaRPr lang="en-US" altLang="en-US" sz="1800" b="1" dirty="0" smtClean="0">
              <a:solidFill>
                <a:srgbClr val="FFCC66"/>
              </a:solidFill>
            </a:endParaRPr>
          </a:p>
        </p:txBody>
      </p:sp>
      <p:pic>
        <p:nvPicPr>
          <p:cNvPr id="14340" name="Picture 4" descr="Kim-Il-Su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45401" y="3060446"/>
            <a:ext cx="2844799" cy="2917573"/>
          </a:xfrm>
          <a:noFill/>
        </p:spPr>
      </p:pic>
      <p:pic>
        <p:nvPicPr>
          <p:cNvPr id="14341" name="Picture 5" descr="Syngman Rhe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3149600"/>
            <a:ext cx="2967071" cy="2933808"/>
          </a:xfrm>
          <a:noFill/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1066800"/>
            <a:ext cx="12192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 smtClean="0">
                <a:solidFill>
                  <a:srgbClr val="FFFFFF"/>
                </a:solidFill>
              </a:rPr>
              <a:t>Both North and South Korea are run by autocrats; neither one is democratic. </a:t>
            </a:r>
            <a:endParaRPr lang="en-US" altLang="en-US" sz="2400" dirty="0">
              <a:solidFill>
                <a:srgbClr val="FFFFFF"/>
              </a:solidFill>
            </a:endParaRP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 smtClean="0">
                <a:solidFill>
                  <a:srgbClr val="FFFFFF"/>
                </a:solidFill>
              </a:rPr>
              <a:t>North Korea’s leader – Kim </a:t>
            </a:r>
            <a:r>
              <a:rPr lang="en-US" altLang="en-US" sz="2400" dirty="0" err="1" smtClean="0">
                <a:solidFill>
                  <a:srgbClr val="FFFFFF"/>
                </a:solidFill>
              </a:rPr>
              <a:t>il</a:t>
            </a:r>
            <a:r>
              <a:rPr lang="en-US" altLang="en-US" sz="2400" dirty="0" smtClean="0">
                <a:solidFill>
                  <a:srgbClr val="FFFFFF"/>
                </a:solidFill>
              </a:rPr>
              <a:t> Sung – is the grandfather of the current North Korean leader, Kim Jong Un. 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 smtClean="0">
                <a:solidFill>
                  <a:srgbClr val="FFFFFF"/>
                </a:solidFill>
              </a:rPr>
              <a:t>The leader in the South – </a:t>
            </a:r>
            <a:r>
              <a:rPr lang="en-US" altLang="en-US" sz="2400" dirty="0" err="1" smtClean="0">
                <a:solidFill>
                  <a:srgbClr val="FFFFFF"/>
                </a:solidFill>
              </a:rPr>
              <a:t>Syngman</a:t>
            </a:r>
            <a:r>
              <a:rPr lang="en-US" altLang="en-US" sz="2400" dirty="0" smtClean="0">
                <a:solidFill>
                  <a:srgbClr val="FFFFFF"/>
                </a:solidFill>
              </a:rPr>
              <a:t> Rhee – was pro-US, but was just as autocratic as North Korea.  Rhee leaves office in 1960; the South Korea democratizes thereafter.  </a:t>
            </a:r>
            <a:endParaRPr lang="en-US" altLang="en-US" sz="2400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14960" y="6216134"/>
            <a:ext cx="45880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CC66"/>
                </a:solidFill>
              </a:rPr>
              <a:t>North Korean Premier Kim Il Sung</a:t>
            </a:r>
            <a:endParaRPr lang="en-US" sz="2000" b="1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65183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8435" name="Picture 3" descr="Delay%20and%20Withdrawal%20to%20Pusa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65100"/>
            <a:ext cx="12192000" cy="7005638"/>
          </a:xfrm>
          <a:noFill/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03200" y="1371603"/>
            <a:ext cx="5283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u="sng" dirty="0" smtClean="0">
                <a:solidFill>
                  <a:schemeClr val="accent4">
                    <a:lumMod val="10000"/>
                  </a:schemeClr>
                </a:solidFill>
              </a:rPr>
              <a:t>Invasion!  </a:t>
            </a:r>
            <a:br>
              <a:rPr lang="en-US" altLang="en-US" sz="3200" b="1" u="sng" dirty="0" smtClean="0">
                <a:solidFill>
                  <a:schemeClr val="accent4">
                    <a:lumMod val="10000"/>
                  </a:schemeClr>
                </a:solidFill>
              </a:rPr>
            </a:br>
            <a:r>
              <a:rPr lang="en-US" altLang="en-US" sz="3200" b="1" u="sng" dirty="0" smtClean="0">
                <a:solidFill>
                  <a:schemeClr val="accent4">
                    <a:lumMod val="10000"/>
                  </a:schemeClr>
                </a:solidFill>
              </a:rPr>
              <a:t/>
            </a:r>
            <a:br>
              <a:rPr lang="en-US" altLang="en-US" sz="3200" b="1" u="sng" dirty="0" smtClean="0">
                <a:solidFill>
                  <a:schemeClr val="accent4">
                    <a:lumMod val="10000"/>
                  </a:schemeClr>
                </a:solidFill>
              </a:rPr>
            </a:br>
            <a:r>
              <a:rPr lang="en-US" altLang="en-US" sz="3200" b="1" dirty="0" smtClean="0">
                <a:solidFill>
                  <a:schemeClr val="accent4">
                    <a:lumMod val="10000"/>
                  </a:schemeClr>
                </a:solidFill>
              </a:rPr>
              <a:t>25 June 1950: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chemeClr val="accent4">
                    <a:lumMod val="10000"/>
                  </a:schemeClr>
                </a:solidFill>
              </a:rPr>
              <a:t>North Korea invades South Korea and quickly conquers much of the country. </a:t>
            </a:r>
            <a:endParaRPr lang="en-US" altLang="en-US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70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2192000" cy="1143000"/>
          </a:xfrm>
        </p:spPr>
        <p:txBody>
          <a:bodyPr/>
          <a:lstStyle/>
          <a:p>
            <a:pPr algn="ctr" eaLnBrk="1" hangingPunct="1"/>
            <a:r>
              <a:rPr lang="en-US" altLang="en-US" sz="4000" b="1" dirty="0" smtClean="0">
                <a:solidFill>
                  <a:srgbClr val="FFC000"/>
                </a:solidFill>
              </a:rPr>
              <a:t>On the Brink of Defeat</a:t>
            </a:r>
            <a:endParaRPr lang="en-US" altLang="en-US" sz="3200" dirty="0" smtClean="0">
              <a:solidFill>
                <a:srgbClr val="FFC000"/>
              </a:solidFill>
            </a:endParaRP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651003"/>
            <a:ext cx="3048000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en-US" sz="2400" dirty="0" smtClean="0"/>
              <a:t>By mid-July, all South Korean and US forces are pushed into the southeast corner of the country:  The Pusan Perimeter. </a:t>
            </a:r>
            <a:br>
              <a:rPr lang="en-US" altLang="en-US" sz="2400" dirty="0" smtClean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The Joint Chiefs of Staff start planning for a total withdrawal from South Korea.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</p:txBody>
      </p:sp>
      <p:pic>
        <p:nvPicPr>
          <p:cNvPr id="20484" name="Picture 3" descr="Pusan%20Defens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9600" y="1636716"/>
            <a:ext cx="9042400" cy="5221287"/>
          </a:xfrm>
          <a:noFill/>
        </p:spPr>
      </p:pic>
    </p:spTree>
    <p:extLst>
      <p:ext uri="{BB962C8B-B14F-4D97-AF65-F5344CB8AC3E}">
        <p14:creationId xmlns:p14="http://schemas.microsoft.com/office/powerpoint/2010/main" val="195535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6477000" cy="1143000"/>
          </a:xfrm>
        </p:spPr>
        <p:txBody>
          <a:bodyPr/>
          <a:lstStyle/>
          <a:p>
            <a:pPr algn="ctr" eaLnBrk="1" hangingPunct="1"/>
            <a:r>
              <a:rPr lang="en-US" altLang="en-US" sz="4000" b="1" dirty="0" smtClean="0">
                <a:solidFill>
                  <a:srgbClr val="FFC000"/>
                </a:solidFill>
              </a:rPr>
              <a:t>The Marines Arrive! </a:t>
            </a:r>
            <a:endParaRPr lang="en-US" altLang="en-US" sz="3200" dirty="0" smtClean="0">
              <a:solidFill>
                <a:srgbClr val="FFC000"/>
              </a:solidFill>
            </a:endParaRP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3520" y="1061723"/>
            <a:ext cx="5410200" cy="480059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 smtClean="0"/>
              <a:t>The 1st Provisional Marine Brigade (“Fire Brigade”) arrived in Korea on 3 August – just 5 weeks after the start of hostilities.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 smtClean="0"/>
              <a:t>The combination of infantry, close air support, and other support elements were rushed immediately into the fight.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 smtClean="0"/>
              <a:t>Their arrival helped stabilize the Pusan Perimeter and staved off an imminent defeat.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 smtClean="0"/>
              <a:t>However, GEN MacArthur still needed to reverse the initiative and liberate South Korea.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</p:txBody>
      </p:sp>
      <p:pic>
        <p:nvPicPr>
          <p:cNvPr id="3" name="Picture 2" descr="Screen Shot 2017-04-27 at 9.12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440" y="15558"/>
            <a:ext cx="6370320" cy="716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5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3555" name="Picture 3" descr="Delay%20and%20Withdrawal%20to%20Pusa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47638"/>
            <a:ext cx="12192000" cy="7005638"/>
          </a:xfrm>
          <a:noFill/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03200" y="1549403"/>
            <a:ext cx="52832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000099"/>
                </a:solidFill>
              </a:rPr>
              <a:t>MacArthur’s Plan</a:t>
            </a:r>
            <a:r>
              <a:rPr lang="en-US" altLang="en-US" sz="3200" b="1" dirty="0">
                <a:solidFill>
                  <a:srgbClr val="000099"/>
                </a:solidFill>
              </a:rPr>
              <a:t>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000099"/>
                </a:solidFill>
              </a:rPr>
              <a:t>Land at Inchon and</a:t>
            </a:r>
            <a:br>
              <a:rPr lang="en-US" altLang="en-US" sz="3200" b="1" dirty="0" smtClean="0">
                <a:solidFill>
                  <a:srgbClr val="000099"/>
                </a:solidFill>
              </a:rPr>
            </a:br>
            <a:r>
              <a:rPr lang="en-US" altLang="en-US" sz="3200" b="1" dirty="0" smtClean="0">
                <a:solidFill>
                  <a:srgbClr val="000099"/>
                </a:solidFill>
              </a:rPr>
              <a:t>surround the North Korean Forces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2400" dirty="0">
              <a:solidFill>
                <a:srgbClr val="000099"/>
              </a:solidFill>
            </a:endParaRPr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 flipV="1">
            <a:off x="4191000" y="1828800"/>
            <a:ext cx="1295400" cy="711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ahoma" charset="0"/>
            </a:endParaRPr>
          </a:p>
        </p:txBody>
      </p:sp>
      <p:sp>
        <p:nvSpPr>
          <p:cNvPr id="389126" name="Line 6"/>
          <p:cNvSpPr>
            <a:spLocks noChangeShapeType="1"/>
          </p:cNvSpPr>
          <p:nvPr/>
        </p:nvSpPr>
        <p:spPr bwMode="auto">
          <a:xfrm>
            <a:off x="5791200" y="1752600"/>
            <a:ext cx="914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ahoma" charset="0"/>
            </a:endParaRPr>
          </a:p>
        </p:txBody>
      </p:sp>
      <p:sp>
        <p:nvSpPr>
          <p:cNvPr id="389127" name="Line 7"/>
          <p:cNvSpPr>
            <a:spLocks noChangeShapeType="1"/>
          </p:cNvSpPr>
          <p:nvPr/>
        </p:nvSpPr>
        <p:spPr bwMode="auto">
          <a:xfrm>
            <a:off x="7112000" y="1752600"/>
            <a:ext cx="914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ahoma" charset="0"/>
            </a:endParaRPr>
          </a:p>
        </p:txBody>
      </p:sp>
      <p:sp>
        <p:nvSpPr>
          <p:cNvPr id="389128" name="Line 8"/>
          <p:cNvSpPr>
            <a:spLocks noChangeShapeType="1"/>
          </p:cNvSpPr>
          <p:nvPr/>
        </p:nvSpPr>
        <p:spPr bwMode="auto">
          <a:xfrm>
            <a:off x="6045200" y="1828800"/>
            <a:ext cx="406400" cy="1397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ahoma" charset="0"/>
            </a:endParaRPr>
          </a:p>
        </p:txBody>
      </p:sp>
      <p:sp>
        <p:nvSpPr>
          <p:cNvPr id="389129" name="Line 9"/>
          <p:cNvSpPr>
            <a:spLocks noChangeShapeType="1"/>
          </p:cNvSpPr>
          <p:nvPr/>
        </p:nvSpPr>
        <p:spPr bwMode="auto">
          <a:xfrm>
            <a:off x="7518400" y="1752600"/>
            <a:ext cx="508000" cy="990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ahoma" charset="0"/>
            </a:endParaRPr>
          </a:p>
        </p:txBody>
      </p:sp>
      <p:sp>
        <p:nvSpPr>
          <p:cNvPr id="389130" name="Line 10"/>
          <p:cNvSpPr>
            <a:spLocks noChangeShapeType="1"/>
          </p:cNvSpPr>
          <p:nvPr/>
        </p:nvSpPr>
        <p:spPr bwMode="auto">
          <a:xfrm flipH="1" flipV="1">
            <a:off x="7518400" y="3505200"/>
            <a:ext cx="609600" cy="914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ahoma" charset="0"/>
            </a:endParaRPr>
          </a:p>
        </p:txBody>
      </p:sp>
      <p:sp>
        <p:nvSpPr>
          <p:cNvPr id="389131" name="Line 11"/>
          <p:cNvSpPr>
            <a:spLocks noChangeShapeType="1"/>
          </p:cNvSpPr>
          <p:nvPr/>
        </p:nvSpPr>
        <p:spPr bwMode="auto">
          <a:xfrm flipH="1" flipV="1">
            <a:off x="8331200" y="3352800"/>
            <a:ext cx="609600" cy="914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97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6" grpId="0" animBg="1"/>
      <p:bldP spid="389127" grpId="0" animBg="1"/>
      <p:bldP spid="389128" grpId="0" animBg="1"/>
      <p:bldP spid="389129" grpId="0" animBg="1"/>
      <p:bldP spid="389130" grpId="0" animBg="1"/>
      <p:bldP spid="3891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0"/>
            <a:ext cx="5588000" cy="12954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rgbClr val="FFC000"/>
                </a:solidFill>
              </a:rPr>
              <a:t>The Inchon Plan</a:t>
            </a:r>
            <a:endParaRPr lang="en-US" altLang="en-US" sz="2800" b="1" dirty="0" smtClean="0">
              <a:solidFill>
                <a:srgbClr val="FFC000"/>
              </a:solidFill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0"/>
            <a:ext cx="6553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824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14" y="1371600"/>
            <a:ext cx="3657586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4917421"/>
            <a:ext cx="505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We shall land at Inchon and I shall crush them!</a:t>
            </a:r>
            <a:br>
              <a:rPr lang="en-US" sz="2400" i="1" dirty="0" smtClean="0"/>
            </a:br>
            <a:endParaRPr lang="en-US" sz="2400" i="1" dirty="0" smtClean="0"/>
          </a:p>
          <a:p>
            <a:r>
              <a:rPr lang="en-US" sz="2400" dirty="0" smtClean="0">
                <a:solidFill>
                  <a:srgbClr val="FFCC66"/>
                </a:solidFill>
              </a:rPr>
              <a:t>     -- GEN Douglas MacArthur,  </a:t>
            </a:r>
            <a:br>
              <a:rPr lang="en-US" sz="2400" dirty="0" smtClean="0">
                <a:solidFill>
                  <a:srgbClr val="FFCC66"/>
                </a:solidFill>
              </a:rPr>
            </a:br>
            <a:r>
              <a:rPr lang="en-US" sz="2400" dirty="0" smtClean="0">
                <a:solidFill>
                  <a:srgbClr val="FFCC66"/>
                </a:solidFill>
              </a:rPr>
              <a:t>        August 1950</a:t>
            </a:r>
            <a:endParaRPr lang="en-US" sz="2400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2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age" ma:contentTypeID="0x010100C568DB52D9D0A14D9B2FDCC96666E9F2007948130EC3DB064584E219954237AF390007ECC41C0154F44198C6F31C73704FB7" ma:contentTypeVersion="7" ma:contentTypeDescription="Page is a system content type template created by the Publishing Resources feature. The column templates from Page will be added to all Pages libraries created by the Publishing feature." ma:contentTypeScope="" ma:versionID="04dd9002ed838ab9d9b15371dc2557c7">
  <xsd:schema xmlns:xsd="http://www.w3.org/2001/XMLSchema" xmlns:xs="http://www.w3.org/2001/XMLSchema" xmlns:p="http://schemas.microsoft.com/office/2006/metadata/properties" xmlns:ns1="http://schemas.microsoft.com/sharepoint/v3" xmlns:ns2="b0e0cf0f-e8c3-4a36-9391-dc8b31b824a0" xmlns:ns3="6df3be5f-7b6a-4fe4-a5cd-bfdf05231615" targetNamespace="http://schemas.microsoft.com/office/2006/metadata/properties" ma:root="true" ma:fieldsID="8de1e3d2e7c1bbc3724e78434e7a08a3" ns1:_="" ns2:_="" ns3:_="">
    <xsd:import namespace="http://schemas.microsoft.com/sharepoint/v3"/>
    <xsd:import namespace="b0e0cf0f-e8c3-4a36-9391-dc8b31b824a0"/>
    <xsd:import namespace="6df3be5f-7b6a-4fe4-a5cd-bfdf05231615"/>
    <xsd:element name="properties">
      <xsd:complexType>
        <xsd:sequence>
          <xsd:element name="documentManagement">
            <xsd:complexType>
              <xsd:all>
                <xsd:element ref="ns1:Comments" minOccurs="0"/>
                <xsd:element ref="ns1:PublishingStartDate" minOccurs="0"/>
                <xsd:element ref="ns1:PublishingExpirationDate" minOccurs="0"/>
                <xsd:element ref="ns1:PublishingContact" minOccurs="0"/>
                <xsd:element ref="ns1:PublishingContactEmail" minOccurs="0"/>
                <xsd:element ref="ns1:PublishingContactName" minOccurs="0"/>
                <xsd:element ref="ns1:PublishingContactPicture" minOccurs="0"/>
                <xsd:element ref="ns1:PublishingPageLayout" minOccurs="0"/>
                <xsd:element ref="ns1:PublishingVariationGroupID" minOccurs="0"/>
                <xsd:element ref="ns1:PublishingVariationRelationshipLinkFieldID" minOccurs="0"/>
                <xsd:element ref="ns1:PublishingRollupImage" minOccurs="0"/>
                <xsd:element ref="ns1:Audience" minOccurs="0"/>
                <xsd:element ref="ns2:_dlc_DocId" minOccurs="0"/>
                <xsd:element ref="ns2:_dlc_DocIdUrl" minOccurs="0"/>
                <xsd:element ref="ns2:_dlc_DocIdPersistId" minOccurs="0"/>
                <xsd:element ref="ns3:TaxKeywordTaxHTField" minOccurs="0"/>
                <xsd:element ref="ns2:TaxCatchAll" minOccurs="0"/>
                <xsd:element ref="ns3:Workflow_x0020_Up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s" ma:index="8" nillable="true" ma:displayName="Comments" ma:internalName="Comments">
      <xsd:simpleType>
        <xsd:restriction base="dms:Note">
          <xsd:maxLength value="255"/>
        </xsd:restriction>
      </xsd:simpleType>
    </xsd:element>
    <xsd:element name="PublishingStartDate" ma:index="9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0" nillable="true" ma:displayName="Scheduling End Date" ma:description="" ma:hidden="true" ma:internalName="PublishingExpirationDate">
      <xsd:simpleType>
        <xsd:restriction base="dms:Unknown"/>
      </xsd:simpleType>
    </xsd:element>
    <xsd:element name="PublishingContact" ma:index="11" nillable="true" ma:displayName="Contact" ma:list="UserInfo" ma:internalName="PublishingContac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ublishingContactEmail" ma:index="12" nillable="true" ma:displayName="Contact E-Mail Address" ma:internalName="PublishingContactEmail">
      <xsd:simpleType>
        <xsd:restriction base="dms:Text">
          <xsd:maxLength value="255"/>
        </xsd:restriction>
      </xsd:simpleType>
    </xsd:element>
    <xsd:element name="PublishingContactName" ma:index="13" nillable="true" ma:displayName="Contact Name" ma:internalName="PublishingContactName">
      <xsd:simpleType>
        <xsd:restriction base="dms:Text">
          <xsd:maxLength value="255"/>
        </xsd:restriction>
      </xsd:simpleType>
    </xsd:element>
    <xsd:element name="PublishingContactPicture" ma:index="14" nillable="true" ma:displayName="Contact Picture" ma:format="Image" ma:internalName="PublishingContact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PageLayout" ma:index="15" nillable="true" ma:displayName="Page Layout" ma:internalName="PublishingPageLayout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VariationGroupID" ma:index="16" nillable="true" ma:displayName="Variation Group ID" ma:internalName="PublishingVariationGroupID">
      <xsd:simpleType>
        <xsd:restriction base="dms:Text">
          <xsd:maxLength value="255"/>
        </xsd:restriction>
      </xsd:simpleType>
    </xsd:element>
    <xsd:element name="PublishingVariationRelationshipLinkFieldID" ma:index="17" nillable="true" ma:displayName="Variation Relationship Link" ma:internalName="PublishingVariationRelationshipLinkFieldID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RollupImage" ma:index="18" nillable="true" ma:displayName="Rollup Image" ma:internalName="PublishingRollupImage">
      <xsd:simpleType>
        <xsd:restriction base="dms:Unknown"/>
      </xsd:simpleType>
    </xsd:element>
    <xsd:element name="Audience" ma:index="19" nillable="true" ma:displayName="Target Audiences" ma:description="" ma:internalName="Audienc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e0cf0f-e8c3-4a36-9391-dc8b31b824a0" elementFormDefault="qualified">
    <xsd:import namespace="http://schemas.microsoft.com/office/2006/documentManagement/types"/>
    <xsd:import namespace="http://schemas.microsoft.com/office/infopath/2007/PartnerControls"/>
    <xsd:element name="_dlc_DocId" ma:index="2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2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TaxCatchAll" ma:index="25" nillable="true" ma:displayName="Taxonomy Catch All Column" ma:hidden="true" ma:list="{8c9df972-46a7-4ba7-8445-d4d1b10779de}" ma:internalName="TaxCatchAll" ma:showField="CatchAllData" ma:web="b0e0cf0f-e8c3-4a36-9391-dc8b31b824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3be5f-7b6a-4fe4-a5cd-bfdf0523161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4" nillable="true" ma:taxonomy="true" ma:internalName="TaxKeywordTaxHTField" ma:taxonomyFieldName="TaxKeyword" ma:displayName="Enterprise Keywords" ma:readOnly="false" ma:fieldId="{23f27201-bee3-471e-b2e7-b64fd8b7ca38}" ma:taxonomyMulti="true" ma:sspId="20d7d4eb-c1f1-44f2-afdd-2675f0a98a81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Workflow_x0020_Update" ma:index="28" nillable="true" ma:displayName="Workflow Update" ma:internalName="Workflow_x0020_Updat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6df3be5f-7b6a-4fe4-a5cd-bfdf05231615">
      <Terms xmlns="http://schemas.microsoft.com/office/infopath/2007/PartnerControls"/>
    </TaxKeywordTaxHTField>
    <TaxCatchAll xmlns="b0e0cf0f-e8c3-4a36-9391-dc8b31b824a0"/>
    <PublishingRollupImage xmlns="http://schemas.microsoft.com/sharepoint/v3" xsi:nil="true"/>
    <PublishingContactEmail xmlns="http://schemas.microsoft.com/sharepoint/v3" xsi:nil="true"/>
    <PublishingVariationRelationshipLinkFieldID xmlns="http://schemas.microsoft.com/sharepoint/v3">
      <Url xsi:nil="true"/>
      <Description xsi:nil="true"/>
    </PublishingVariationRelationshipLinkFieldID>
    <PublishingVariationGroupID xmlns="http://schemas.microsoft.com/sharepoint/v3" xsi:nil="true"/>
    <Audience xmlns="http://schemas.microsoft.com/sharepoint/v3" xsi:nil="true"/>
    <_dlc_DocIdPersistId xmlns="b0e0cf0f-e8c3-4a36-9391-dc8b31b824a0" xsi:nil="true"/>
    <PublishingExpirationDate xmlns="http://schemas.microsoft.com/sharepoint/v3" xsi:nil="true"/>
    <PublishingContactPicture xmlns="http://schemas.microsoft.com/sharepoint/v3">
      <Url xsi:nil="true"/>
      <Description xsi:nil="true"/>
    </PublishingContactPicture>
    <Workflow_x0020_Update xmlns="6df3be5f-7b6a-4fe4-a5cd-bfdf05231615" xsi:nil="true"/>
    <PublishingStartDate xmlns="http://schemas.microsoft.com/sharepoint/v3" xsi:nil="true"/>
    <PublishingContact xmlns="http://schemas.microsoft.com/sharepoint/v3">
      <UserInfo>
        <DisplayName/>
        <AccountId xsi:nil="true"/>
        <AccountType/>
      </UserInfo>
    </PublishingContact>
    <PublishingContactName xmlns="http://schemas.microsoft.com/sharepoint/v3" xsi:nil="true"/>
    <Comments xmlns="http://schemas.microsoft.com/sharepoint/v3" xsi:nil="true"/>
    <_dlc_DocId xmlns="b0e0cf0f-e8c3-4a36-9391-dc8b31b824a0">QHCR67PZMRY4-55-6070</_dlc_DocId>
    <_dlc_DocIdUrl xmlns="b0e0cf0f-e8c3-4a36-9391-dc8b31b824a0">
      <Url>https://www.mcu.usmc.mil/historydivision/_layouts/DocIdRedir.aspx?ID=QHCR67PZMRY4-55-6070</Url>
      <Description>QHCR67PZMRY4-55-6070</Description>
    </_dlc_DocIdUrl>
  </documentManagement>
</p:properties>
</file>

<file path=customXml/itemProps1.xml><?xml version="1.0" encoding="utf-8"?>
<ds:datastoreItem xmlns:ds="http://schemas.openxmlformats.org/officeDocument/2006/customXml" ds:itemID="{F1257F3A-0F25-4527-A060-AEDBA8A32B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0e0cf0f-e8c3-4a36-9391-dc8b31b824a0"/>
    <ds:schemaRef ds:uri="6df3be5f-7b6a-4fe4-a5cd-bfdf052316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035CC0-004B-45DA-8174-F27AF6E209E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5978044-CF3F-4D83-9D8E-AA852431584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23FA7BF-90FF-48B5-8F46-878EE2A18F64}">
  <ds:schemaRefs>
    <ds:schemaRef ds:uri="http://schemas.microsoft.com/office/2006/metadata/properties"/>
    <ds:schemaRef ds:uri="http://schemas.microsoft.com/office/infopath/2007/PartnerControls"/>
    <ds:schemaRef ds:uri="6df3be5f-7b6a-4fe4-a5cd-bfdf05231615"/>
    <ds:schemaRef ds:uri="b0e0cf0f-e8c3-4a36-9391-dc8b31b824a0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30063</TotalTime>
  <Words>632</Words>
  <Application>Microsoft Office PowerPoint</Application>
  <PresentationFormat>Custom</PresentationFormat>
  <Paragraphs>97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Ocean</vt:lpstr>
      <vt:lpstr>PowerPoint Presentation</vt:lpstr>
      <vt:lpstr>PowerPoint Presentation</vt:lpstr>
      <vt:lpstr>Korea – The Division of a Nation</vt:lpstr>
      <vt:lpstr>The Roots of War</vt:lpstr>
      <vt:lpstr>PowerPoint Presentation</vt:lpstr>
      <vt:lpstr>On the Brink of Defeat</vt:lpstr>
      <vt:lpstr>The Marines Arrive! </vt:lpstr>
      <vt:lpstr>PowerPoint Presentation</vt:lpstr>
      <vt:lpstr>The Inchon Plan</vt:lpstr>
      <vt:lpstr>The Interservice Politics of Amphibious Assaults</vt:lpstr>
      <vt:lpstr>The Landing</vt:lpstr>
      <vt:lpstr>PowerPoint Presentation</vt:lpstr>
      <vt:lpstr>Heroes of Inchon</vt:lpstr>
      <vt:lpstr>The Mud Flats at Inchon</vt:lpstr>
      <vt:lpstr>The Fight for Seoul September 1950</vt:lpstr>
      <vt:lpstr>After Seoul: A New Strategic Objective</vt:lpstr>
      <vt:lpstr>The Chinese Decide to Intervene</vt:lpstr>
      <vt:lpstr>The Chinese Trap</vt:lpstr>
      <vt:lpstr>The “Chosin Few” of the Chosin Reservoir (Changjin)</vt:lpstr>
      <vt:lpstr>The 1st Marine Division’s Fighting Withdrawal Chosin Reservoir, North Korea, December 1950</vt:lpstr>
      <vt:lpstr>Guts and Determination</vt:lpstr>
      <vt:lpstr>Discussion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Battle of Belleau Wood</dc:title>
  <dc:creator>Annette</dc:creator>
  <cp:lastModifiedBy>Amerman Civ Annette D US</cp:lastModifiedBy>
  <cp:revision>459</cp:revision>
  <cp:lastPrinted>2015-09-11T15:54:47Z</cp:lastPrinted>
  <dcterms:created xsi:type="dcterms:W3CDTF">2015-05-26T11:31:35Z</dcterms:created>
  <dcterms:modified xsi:type="dcterms:W3CDTF">2017-05-23T17:14:13Z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0x010100C568DB52D9D0A14D9B2FDCC96666E9F2007948130EC3DB064584E219954237AF390007ECC41C0154F44198C6F31C73704FB7</vt:lpwstr>
  </property>
  <property fmtid="{D5CDD505-2E9C-101B-9397-08002B2CF9AE}" pid="3" name="_dlc_DocIdItemGuid">
    <vt:lpwstr>0f2953a8-cfdc-41f1-a165-8222bddb5222</vt:lpwstr>
  </property>
</Properties>
</file>